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4" r:id="rId9"/>
    <p:sldId id="265" r:id="rId10"/>
    <p:sldId id="266" r:id="rId11"/>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66F"/>
    <a:srgbClr val="25FF88"/>
    <a:srgbClr val="006C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3/7/2021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469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1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92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3/7/2021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05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48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6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3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21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596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3/7/2021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3/7/2021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0662395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forbes.com/sites/lisettevoytko/2019/09/20/2-million-people-said-they-would-storm-area-51but-only-150-showed-up/?sh=13b3c11731b0" TargetMode="External"/><Relationship Id="rId2" Type="http://schemas.openxmlformats.org/officeDocument/2006/relationships/hyperlink" Target="https://en.wikipedia.org/wiki/Area_51#cite_note-69" TargetMode="External"/><Relationship Id="rId1" Type="http://schemas.openxmlformats.org/officeDocument/2006/relationships/slideLayout" Target="../slideLayouts/slideLayout2.xml"/><Relationship Id="rId4" Type="http://schemas.openxmlformats.org/officeDocument/2006/relationships/hyperlink" Target="https://www.britannica.com/place/Area-5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Видео 3">
            <a:extLst>
              <a:ext uri="{FF2B5EF4-FFF2-40B4-BE49-F238E27FC236}">
                <a16:creationId xmlns:a16="http://schemas.microsoft.com/office/drawing/2014/main" id="{BD7D2535-18E8-4E48-9C01-1E4C27D817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 y="10"/>
            <a:ext cx="1219200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лавие 1">
            <a:extLst>
              <a:ext uri="{FF2B5EF4-FFF2-40B4-BE49-F238E27FC236}">
                <a16:creationId xmlns:a16="http://schemas.microsoft.com/office/drawing/2014/main" id="{433F3A3B-D203-4617-A80A-277400581FD2}"/>
              </a:ext>
            </a:extLst>
          </p:cNvPr>
          <p:cNvSpPr>
            <a:spLocks noGrp="1"/>
          </p:cNvSpPr>
          <p:nvPr>
            <p:ph type="ctrTitle"/>
          </p:nvPr>
        </p:nvSpPr>
        <p:spPr>
          <a:xfrm>
            <a:off x="8692718" y="2344122"/>
            <a:ext cx="2982157" cy="1390557"/>
          </a:xfrm>
        </p:spPr>
        <p:txBody>
          <a:bodyPr anchor="b">
            <a:normAutofit/>
          </a:bodyPr>
          <a:lstStyle/>
          <a:p>
            <a:pPr algn="l"/>
            <a:r>
              <a:rPr lang="en-US" sz="6600" dirty="0">
                <a:ln>
                  <a:solidFill>
                    <a:schemeClr val="bg1"/>
                  </a:solidFill>
                </a:ln>
                <a:solidFill>
                  <a:srgbClr val="00F66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 51</a:t>
            </a:r>
            <a:endParaRPr lang="bg-BG" sz="6600" dirty="0">
              <a:ln>
                <a:solidFill>
                  <a:schemeClr val="bg1"/>
                </a:solidFill>
              </a:ln>
              <a:solidFill>
                <a:srgbClr val="00F66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Текстово поле 4">
            <a:extLst>
              <a:ext uri="{FF2B5EF4-FFF2-40B4-BE49-F238E27FC236}">
                <a16:creationId xmlns:a16="http://schemas.microsoft.com/office/drawing/2014/main" id="{EA8D5173-381E-422F-AB68-C8F51078ADEC}"/>
              </a:ext>
            </a:extLst>
          </p:cNvPr>
          <p:cNvSpPr txBox="1"/>
          <p:nvPr/>
        </p:nvSpPr>
        <p:spPr>
          <a:xfrm>
            <a:off x="8692718" y="3734679"/>
            <a:ext cx="3213716" cy="461665"/>
          </a:xfrm>
          <a:prstGeom prst="rect">
            <a:avLst/>
          </a:prstGeom>
          <a:noFill/>
        </p:spPr>
        <p:txBody>
          <a:bodyPr wrap="square" rtlCol="0">
            <a:spAutoFit/>
          </a:bodyPr>
          <a:lstStyle/>
          <a:p>
            <a:r>
              <a:rPr lang="en-US" sz="2400" dirty="0">
                <a:solidFill>
                  <a:srgbClr val="00F66F"/>
                </a:solidFill>
                <a:latin typeface="Times New Roman" panose="02020603050405020304" pitchFamily="18" charset="0"/>
                <a:cs typeface="Times New Roman" panose="02020603050405020304" pitchFamily="18" charset="0"/>
              </a:rPr>
              <a:t>The Truth Lies Here …</a:t>
            </a:r>
            <a:endParaRPr lang="bg-BG" sz="2400" dirty="0">
              <a:solidFill>
                <a:srgbClr val="00F66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412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7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down)">
                                      <p:cBhvr>
                                        <p:cTn id="16" dur="580">
                                          <p:stCondLst>
                                            <p:cond delay="0"/>
                                          </p:stCondLst>
                                        </p:cTn>
                                        <p:tgtEl>
                                          <p:spTgt spid="5">
                                            <p:txEl>
                                              <p:pRg st="0" end="0"/>
                                            </p:txEl>
                                          </p:spTgt>
                                        </p:tgtEl>
                                      </p:cBhvr>
                                    </p:animEffect>
                                    <p:anim calcmode="lin" valueType="num">
                                      <p:cBhvr>
                                        <p:cTn id="17"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5">
                                            <p:txEl>
                                              <p:pRg st="0" end="0"/>
                                            </p:txEl>
                                          </p:spTgt>
                                        </p:tgtEl>
                                      </p:cBhvr>
                                      <p:to x="100000" y="60000"/>
                                    </p:animScale>
                                    <p:animScale>
                                      <p:cBhvr>
                                        <p:cTn id="23" dur="166" decel="50000">
                                          <p:stCondLst>
                                            <p:cond delay="676"/>
                                          </p:stCondLst>
                                        </p:cTn>
                                        <p:tgtEl>
                                          <p:spTgt spid="5">
                                            <p:txEl>
                                              <p:pRg st="0" end="0"/>
                                            </p:txEl>
                                          </p:spTgt>
                                        </p:tgtEl>
                                      </p:cBhvr>
                                      <p:to x="100000" y="100000"/>
                                    </p:animScale>
                                    <p:animScale>
                                      <p:cBhvr>
                                        <p:cTn id="24" dur="26">
                                          <p:stCondLst>
                                            <p:cond delay="1312"/>
                                          </p:stCondLst>
                                        </p:cTn>
                                        <p:tgtEl>
                                          <p:spTgt spid="5">
                                            <p:txEl>
                                              <p:pRg st="0" end="0"/>
                                            </p:txEl>
                                          </p:spTgt>
                                        </p:tgtEl>
                                      </p:cBhvr>
                                      <p:to x="100000" y="80000"/>
                                    </p:animScale>
                                    <p:animScale>
                                      <p:cBhvr>
                                        <p:cTn id="25" dur="166" decel="50000">
                                          <p:stCondLst>
                                            <p:cond delay="1338"/>
                                          </p:stCondLst>
                                        </p:cTn>
                                        <p:tgtEl>
                                          <p:spTgt spid="5">
                                            <p:txEl>
                                              <p:pRg st="0" end="0"/>
                                            </p:txEl>
                                          </p:spTgt>
                                        </p:tgtEl>
                                      </p:cBhvr>
                                      <p:to x="100000" y="100000"/>
                                    </p:animScale>
                                    <p:animScale>
                                      <p:cBhvr>
                                        <p:cTn id="26" dur="26">
                                          <p:stCondLst>
                                            <p:cond delay="1642"/>
                                          </p:stCondLst>
                                        </p:cTn>
                                        <p:tgtEl>
                                          <p:spTgt spid="5">
                                            <p:txEl>
                                              <p:pRg st="0" end="0"/>
                                            </p:txEl>
                                          </p:spTgt>
                                        </p:tgtEl>
                                      </p:cBhvr>
                                      <p:to x="100000" y="90000"/>
                                    </p:animScale>
                                    <p:animScale>
                                      <p:cBhvr>
                                        <p:cTn id="27" dur="166" decel="50000">
                                          <p:stCondLst>
                                            <p:cond delay="1668"/>
                                          </p:stCondLst>
                                        </p:cTn>
                                        <p:tgtEl>
                                          <p:spTgt spid="5">
                                            <p:txEl>
                                              <p:pRg st="0" end="0"/>
                                            </p:txEl>
                                          </p:spTgt>
                                        </p:tgtEl>
                                      </p:cBhvr>
                                      <p:to x="100000" y="100000"/>
                                    </p:animScale>
                                    <p:animScale>
                                      <p:cBhvr>
                                        <p:cTn id="28" dur="26">
                                          <p:stCondLst>
                                            <p:cond delay="1808"/>
                                          </p:stCondLst>
                                        </p:cTn>
                                        <p:tgtEl>
                                          <p:spTgt spid="5">
                                            <p:txEl>
                                              <p:pRg st="0" end="0"/>
                                            </p:txEl>
                                          </p:spTgt>
                                        </p:tgtEl>
                                      </p:cBhvr>
                                      <p:to x="100000" y="95000"/>
                                    </p:animScale>
                                    <p:animScale>
                                      <p:cBhvr>
                                        <p:cTn id="29"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4"/>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4"/>
                                        </p:tgtEl>
                                      </p:cBhvr>
                                    </p:cmd>
                                  </p:childTnLst>
                                </p:cTn>
                              </p:par>
                            </p:childTnLst>
                          </p:cTn>
                        </p:par>
                      </p:childTnLst>
                    </p:cTn>
                  </p:par>
                </p:childTnLst>
              </p:cTn>
              <p:nextCondLst>
                <p:cond evt="onClick" delay="0">
                  <p:tgtEl>
                    <p:spTgt spid="4"/>
                  </p:tgtEl>
                </p:cond>
              </p:nextCondLst>
            </p:seq>
            <p:video>
              <p:cMediaNode mute="1">
                <p:cTn id="35" repeatCount="indefinite" fill="hold" display="0">
                  <p:stCondLst>
                    <p:cond delay="indefinite"/>
                  </p:stCondLst>
                </p:cTn>
                <p:tgtEl>
                  <p:spTgt spid="4"/>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EB2E82E3-74DB-4B8A-9912-974A72FF85EF}"/>
              </a:ext>
            </a:extLst>
          </p:cNvPr>
          <p:cNvSpPr>
            <a:spLocks noGrp="1"/>
          </p:cNvSpPr>
          <p:nvPr>
            <p:ph type="title"/>
          </p:nvPr>
        </p:nvSpPr>
        <p:spPr>
          <a:xfrm rot="21042539">
            <a:off x="1248925" y="1182399"/>
            <a:ext cx="10069897" cy="1325563"/>
          </a:xfrm>
        </p:spPr>
        <p:txBody>
          <a:bodyPr>
            <a:normAutofit/>
          </a:bodyPr>
          <a:lstStyle/>
          <a:p>
            <a:pPr algn="ctr"/>
            <a:r>
              <a:rPr lang="en-US" sz="6000" dirty="0">
                <a:solidFill>
                  <a:srgbClr val="00F66F"/>
                </a:solidFill>
                <a:effectLst>
                  <a:outerShdw blurRad="50800" dist="50800" dir="5400000" algn="ctr" rotWithShape="0">
                    <a:srgbClr val="000000">
                      <a:alpha val="93000"/>
                    </a:srgbClr>
                  </a:outerShdw>
                  <a:reflection stA="33000" endPos="65000" dist="50800" dir="5400000" sy="-100000" algn="bl" rotWithShape="0"/>
                </a:effectLst>
                <a:latin typeface="Times New Roman" panose="02020603050405020304" pitchFamily="18" charset="0"/>
                <a:cs typeface="Times New Roman" panose="02020603050405020304" pitchFamily="18" charset="0"/>
              </a:rPr>
              <a:t>Thanks for your </a:t>
            </a:r>
            <a:r>
              <a:rPr lang="en-US" sz="6000" dirty="0">
                <a:solidFill>
                  <a:srgbClr val="00F66F"/>
                </a:solidFill>
                <a:effectLst>
                  <a:outerShdw blurRad="50800" dist="50800" dir="5400000" algn="ctr" rotWithShape="0">
                    <a:srgbClr val="000000">
                      <a:alpha val="93000"/>
                    </a:srgbClr>
                  </a:outerShdw>
                  <a:reflection stA="19000" endPos="65000" dist="50800" dir="5400000" sy="-100000" algn="bl" rotWithShape="0"/>
                </a:effectLst>
                <a:latin typeface="Times New Roman" panose="02020603050405020304" pitchFamily="18" charset="0"/>
                <a:cs typeface="Times New Roman" panose="02020603050405020304" pitchFamily="18" charset="0"/>
              </a:rPr>
              <a:t>attention</a:t>
            </a:r>
            <a:r>
              <a:rPr lang="en-US" sz="6000" dirty="0">
                <a:solidFill>
                  <a:srgbClr val="00F66F"/>
                </a:solidFill>
                <a:effectLst>
                  <a:outerShdw blurRad="50800" dist="50800" dir="5400000" algn="ctr" rotWithShape="0">
                    <a:srgbClr val="000000">
                      <a:alpha val="93000"/>
                    </a:srgbClr>
                  </a:outerShdw>
                  <a:reflection stA="33000" endPos="65000" dist="50800" dir="5400000" sy="-100000" algn="bl" rotWithShape="0"/>
                </a:effectLst>
                <a:latin typeface="Times New Roman" panose="02020603050405020304" pitchFamily="18" charset="0"/>
                <a:cs typeface="Times New Roman" panose="02020603050405020304" pitchFamily="18" charset="0"/>
              </a:rPr>
              <a:t>!</a:t>
            </a:r>
            <a:endParaRPr lang="bg-BG" sz="6000" dirty="0">
              <a:solidFill>
                <a:srgbClr val="00F66F"/>
              </a:solidFill>
              <a:effectLst>
                <a:outerShdw blurRad="50800" dist="50800" dir="5400000" algn="ctr" rotWithShape="0">
                  <a:srgbClr val="000000">
                    <a:alpha val="93000"/>
                  </a:srgbClr>
                </a:outerShdw>
                <a:reflection stA="33000" endPos="65000" dist="50800" dir="5400000" sy="-100000" algn="bl" rotWithShape="0"/>
              </a:effectLst>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ED887BFD-0CB6-431B-8AEC-3058AB571A6B}"/>
              </a:ext>
            </a:extLst>
          </p:cNvPr>
          <p:cNvSpPr>
            <a:spLocks noGrp="1"/>
          </p:cNvSpPr>
          <p:nvPr>
            <p:ph idx="1"/>
          </p:nvPr>
        </p:nvSpPr>
        <p:spPr>
          <a:xfrm>
            <a:off x="1054585" y="3366856"/>
            <a:ext cx="10082829" cy="2533791"/>
          </a:xfrm>
        </p:spPr>
        <p:txBody>
          <a:bodyPr/>
          <a:lstStyle/>
          <a:p>
            <a:pPr marL="0" indent="0" algn="ctr">
              <a:buNone/>
            </a:pPr>
            <a:r>
              <a:rPr lang="en-US" dirty="0">
                <a:latin typeface="Times New Roman" panose="02020603050405020304" pitchFamily="18" charset="0"/>
                <a:cs typeface="Times New Roman" panose="02020603050405020304" pitchFamily="18" charset="0"/>
              </a:rPr>
              <a:t>Prepared by: Tony Todorov</a:t>
            </a:r>
          </a:p>
          <a:p>
            <a:pPr marL="0" indent="0" algn="ctr">
              <a:buNone/>
            </a:pPr>
            <a:r>
              <a:rPr lang="en-US" dirty="0">
                <a:latin typeface="Times New Roman" panose="02020603050405020304" pitchFamily="18" charset="0"/>
                <a:cs typeface="Times New Roman" panose="02020603050405020304" pitchFamily="18" charset="0"/>
              </a:rPr>
              <a:t>Sources: </a:t>
            </a:r>
          </a:p>
          <a:p>
            <a:pPr marL="0" indent="0" algn="ctr">
              <a:buNone/>
            </a:pPr>
            <a:r>
              <a:rPr lang="en-US" sz="16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https://en.wikipedia.org/wiki/Area_51#cite_note-69</a:t>
            </a:r>
            <a:endParaRPr lang="en-US" sz="1600" dirty="0">
              <a:latin typeface="Times New Roman" panose="02020603050405020304" pitchFamily="18" charset="0"/>
              <a:cs typeface="Times New Roman" panose="02020603050405020304" pitchFamily="18" charset="0"/>
            </a:endParaRPr>
          </a:p>
          <a:p>
            <a:pPr marL="0" indent="0" algn="ctr">
              <a:buNone/>
            </a:pPr>
            <a:r>
              <a:rPr lang="en-US"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https://www.forbes.com/sites/lisettevoytko/2019/09/20/2-million-people-said-they-would-storm-area-51but-only-150-showed-up/?sh=13b3c11731b0</a:t>
            </a:r>
            <a:endParaRPr lang="en-US" sz="1600" dirty="0">
              <a:latin typeface="Times New Roman" panose="02020603050405020304" pitchFamily="18" charset="0"/>
              <a:cs typeface="Times New Roman" panose="02020603050405020304" pitchFamily="18" charset="0"/>
            </a:endParaRPr>
          </a:p>
          <a:p>
            <a:pPr marL="0" indent="0" algn="ctr">
              <a:buNone/>
            </a:pPr>
            <a:r>
              <a:rPr lang="en-US" sz="16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https://www.britannica.com/place/Area-51</a:t>
            </a:r>
            <a:endParaRPr lang="en-US" sz="1600"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a:p>
            <a:pPr marL="0" indent="0">
              <a:buNone/>
            </a:pPr>
            <a:endParaRPr lang="bg-B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0900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136E7699-3964-4515-B34F-5E89264EC1FB}"/>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What is Area 51</a:t>
            </a:r>
            <a:r>
              <a:rPr lang="bg-BG" sz="4000" dirty="0">
                <a:solidFill>
                  <a:srgbClr val="00F66F"/>
                </a:solidFill>
                <a:latin typeface="Times New Roman" panose="02020603050405020304" pitchFamily="18" charset="0"/>
                <a:cs typeface="Times New Roman" panose="02020603050405020304" pitchFamily="18" charset="0"/>
              </a:rPr>
              <a:t>?</a:t>
            </a:r>
          </a:p>
        </p:txBody>
      </p:sp>
      <p:sp>
        <p:nvSpPr>
          <p:cNvPr id="3" name="Контейнер за съдържание 2">
            <a:extLst>
              <a:ext uri="{FF2B5EF4-FFF2-40B4-BE49-F238E27FC236}">
                <a16:creationId xmlns:a16="http://schemas.microsoft.com/office/drawing/2014/main" id="{0816E68F-47A7-4183-95B4-21DA901FD5A3}"/>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A secret and remote from settlements for years is an occasion to create a number of conspiracy theories. A secret base kept under the strict control of the military. Area 51 is a US top-secret military training ground located in the Groom Lake area between the towns of Alamo and Rachel in southern Nevada, about 145 km from Las Vegas. Located in the 51st quadrant of the </a:t>
            </a:r>
            <a:r>
              <a:rPr lang="en-US" sz="2400" dirty="0" err="1">
                <a:latin typeface="Times New Roman" panose="02020603050405020304" pitchFamily="18" charset="0"/>
                <a:cs typeface="Times New Roman" panose="02020603050405020304" pitchFamily="18" charset="0"/>
              </a:rPr>
              <a:t>Nelis</a:t>
            </a:r>
            <a:r>
              <a:rPr lang="en-US" sz="2400" dirty="0">
                <a:latin typeface="Times New Roman" panose="02020603050405020304" pitchFamily="18" charset="0"/>
                <a:cs typeface="Times New Roman" panose="02020603050405020304" pitchFamily="18" charset="0"/>
              </a:rPr>
              <a:t> Air Force Base, hence the name “Area 51”.</a:t>
            </a:r>
            <a:endParaRPr lang="bg-BG" sz="2400" dirty="0">
              <a:latin typeface="Times New Roman" panose="02020603050405020304" pitchFamily="18" charset="0"/>
              <a:cs typeface="Times New Roman" panose="02020603050405020304" pitchFamily="18" charset="0"/>
            </a:endParaRPr>
          </a:p>
        </p:txBody>
      </p:sp>
      <p:pic>
        <p:nvPicPr>
          <p:cNvPr id="5" name="Картина 4">
            <a:extLst>
              <a:ext uri="{FF2B5EF4-FFF2-40B4-BE49-F238E27FC236}">
                <a16:creationId xmlns:a16="http://schemas.microsoft.com/office/drawing/2014/main" id="{BC9A3FE2-A9C5-48D2-80DF-671C9AE6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92" y="3862709"/>
            <a:ext cx="4154011" cy="2844958"/>
          </a:xfrm>
          <a:prstGeom prst="rect">
            <a:avLst/>
          </a:prstGeom>
        </p:spPr>
      </p:pic>
    </p:spTree>
    <p:extLst>
      <p:ext uri="{BB962C8B-B14F-4D97-AF65-F5344CB8AC3E}">
        <p14:creationId xmlns:p14="http://schemas.microsoft.com/office/powerpoint/2010/main" val="527646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3686A61-DF3E-4C7D-AEA4-508213B5DCB0}"/>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Legal status</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05212DF4-17F6-47DA-9F90-E440847970B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United States government has provided minimal information regarding Area 51. The area surrounding the lake is permanently off-limits to both civilian and normal military air traffic. Security clearances are checked regularly. Even military pilots training in the NAFR risk disciplinary action if they stray into the exclusionary "box" surrounding Groom's airspace. Surveillance is supplemented using buried motion sensors. Area 51 is a common destination for Janet, a small fleet of passenger aircraft operated on behalf of the Air Force to transport military personnel, primarily from McCarran International Airport.</a:t>
            </a:r>
            <a:endParaRPr lang="bg-BG" sz="2400" dirty="0">
              <a:latin typeface="Times New Roman" panose="02020603050405020304" pitchFamily="18" charset="0"/>
              <a:cs typeface="Times New Roman" panose="02020603050405020304" pitchFamily="18" charset="0"/>
            </a:endParaRPr>
          </a:p>
        </p:txBody>
      </p:sp>
      <p:pic>
        <p:nvPicPr>
          <p:cNvPr id="1026" name="Picture 2" descr="Where is Area 51? | Everything You Need to Know About Area 51">
            <a:extLst>
              <a:ext uri="{FF2B5EF4-FFF2-40B4-BE49-F238E27FC236}">
                <a16:creationId xmlns:a16="http://schemas.microsoft.com/office/drawing/2014/main" id="{711C78E9-8E1F-4DC8-B1E0-C2D025EFD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983" y="4630186"/>
            <a:ext cx="3514817" cy="210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5626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04BEB60-D1F2-4E90-8C12-72736BA27D2E}"/>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Activities in Area 51</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E7658109-4C7A-4047-8ABB-7208822AEB5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Among the main activities in the area are the design, creation of new aircraft and test flights with them, as well as the study of foreign military aircraft, helicopters and weapons. Strong explosives, including nuclear weapons, were also tested there. The base has been declared a restricted area and all cars traveling nearby are closely monitored by military posts on the hills. Numerous cameras and </a:t>
            </a:r>
            <a:r>
              <a:rPr lang="en-US" sz="2400" dirty="0" err="1">
                <a:latin typeface="Times New Roman" panose="02020603050405020304" pitchFamily="18" charset="0"/>
                <a:cs typeface="Times New Roman" panose="02020603050405020304" pitchFamily="18" charset="0"/>
              </a:rPr>
              <a:t>geosensors</a:t>
            </a:r>
            <a:r>
              <a:rPr lang="en-US" sz="2400" dirty="0">
                <a:latin typeface="Times New Roman" panose="02020603050405020304" pitchFamily="18" charset="0"/>
                <a:cs typeface="Times New Roman" panose="02020603050405020304" pitchFamily="18" charset="0"/>
              </a:rPr>
              <a:t> are installed in the area.</a:t>
            </a:r>
            <a:endParaRPr lang="bg-BG" sz="2400" dirty="0">
              <a:latin typeface="Times New Roman" panose="02020603050405020304" pitchFamily="18" charset="0"/>
              <a:cs typeface="Times New Roman" panose="02020603050405020304" pitchFamily="18" charset="0"/>
            </a:endParaRPr>
          </a:p>
        </p:txBody>
      </p:sp>
      <p:pic>
        <p:nvPicPr>
          <p:cNvPr id="5" name="Картина 4">
            <a:extLst>
              <a:ext uri="{FF2B5EF4-FFF2-40B4-BE49-F238E27FC236}">
                <a16:creationId xmlns:a16="http://schemas.microsoft.com/office/drawing/2014/main" id="{0C11590D-704E-4954-8023-8369572DB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784" y="3879542"/>
            <a:ext cx="4589016" cy="2814221"/>
          </a:xfrm>
          <a:prstGeom prst="rect">
            <a:avLst/>
          </a:prstGeom>
        </p:spPr>
      </p:pic>
    </p:spTree>
    <p:extLst>
      <p:ext uri="{BB962C8B-B14F-4D97-AF65-F5344CB8AC3E}">
        <p14:creationId xmlns:p14="http://schemas.microsoft.com/office/powerpoint/2010/main" val="3360529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3B0A7E46-4FDC-4C21-A1A3-105A3DB107E8}"/>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Employees</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7FD8DB9B-84AC-4FBB-9B33-987359AD1C7C}"/>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Most of the people who work in the area travel to and from work on a charter plane called Janet from Las Vegas. Due to the strict secrecy, nothing can leave the area - no garbage, no mail, no people. The only thing that concept lives in the area or passes tourist observation, with light at night or unusual flying objects. For a long time, only the government received a notification in Area 51, until photos of the database from a Russian spy plane became public.</a:t>
            </a:r>
            <a:endParaRPr lang="bg-BG" sz="2400" dirty="0">
              <a:latin typeface="Times New Roman" panose="02020603050405020304" pitchFamily="18" charset="0"/>
              <a:cs typeface="Times New Roman" panose="02020603050405020304" pitchFamily="18" charset="0"/>
            </a:endParaRPr>
          </a:p>
        </p:txBody>
      </p:sp>
      <p:pic>
        <p:nvPicPr>
          <p:cNvPr id="2050" name="Picture 2" descr="Ready or not, they're coming to Area 51. (Earthlings, that is) - MarketWatch">
            <a:extLst>
              <a:ext uri="{FF2B5EF4-FFF2-40B4-BE49-F238E27FC236}">
                <a16:creationId xmlns:a16="http://schemas.microsoft.com/office/drawing/2014/main" id="{86A178B4-08F7-4890-B033-28BB80783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301" y="4037009"/>
            <a:ext cx="4489499" cy="265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6527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8BE5281F-A09B-49DC-8AB6-6F39E5B36AD6}"/>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Security</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2065B5F5-237A-4C30-BDBF-605EE884EDB5}"/>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perimeter of the base is marked out by orange posts and patrolled by guards in white pickup trucks and camouflage fatigues. The guards are popularly referred to as "</a:t>
            </a:r>
            <a:r>
              <a:rPr lang="en-US" sz="2400" dirty="0" err="1">
                <a:latin typeface="Times New Roman" panose="02020603050405020304" pitchFamily="18" charset="0"/>
                <a:cs typeface="Times New Roman" panose="02020603050405020304" pitchFamily="18" charset="0"/>
              </a:rPr>
              <a:t>cammo</a:t>
            </a:r>
            <a:r>
              <a:rPr lang="en-US" sz="2400" dirty="0">
                <a:latin typeface="Times New Roman" panose="02020603050405020304" pitchFamily="18" charset="0"/>
                <a:cs typeface="Times New Roman" panose="02020603050405020304" pitchFamily="18" charset="0"/>
              </a:rPr>
              <a:t> dudes" by enthusiasts. The guards will not answer questions about their employers. However, according to the New York Daily News, there are indications they are employed through a contractor such as AECOM (the largest engineering company in the world). Signage around the base perimeter advises that deadly force is authorized against trespassers.</a:t>
            </a:r>
            <a:endParaRPr lang="bg-BG" sz="2400" dirty="0">
              <a:latin typeface="Times New Roman" panose="02020603050405020304" pitchFamily="18" charset="0"/>
              <a:cs typeface="Times New Roman" panose="02020603050405020304" pitchFamily="18" charset="0"/>
            </a:endParaRPr>
          </a:p>
        </p:txBody>
      </p:sp>
      <p:pic>
        <p:nvPicPr>
          <p:cNvPr id="3074" name="Picture 2" descr="Area 51 crowd 'storms' security gate early Friday — PHOTOS | Area 51 raid |  Las Vegas Review-Journal">
            <a:extLst>
              <a:ext uri="{FF2B5EF4-FFF2-40B4-BE49-F238E27FC236}">
                <a16:creationId xmlns:a16="http://schemas.microsoft.com/office/drawing/2014/main" id="{94CC8010-C84A-43D4-92B1-80FA7079B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9588" y="4162520"/>
            <a:ext cx="3994212" cy="258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101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8B1B33E-2661-47C1-814E-145A9FD81AEA}"/>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UFO and other conspiracy theories</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02E8933C-20AD-408F-8BF9-EFBB0DD6D7D4}"/>
              </a:ext>
            </a:extLst>
          </p:cNvPr>
          <p:cNvSpPr>
            <a:spLocks noGrp="1"/>
          </p:cNvSpPr>
          <p:nvPr>
            <p:ph idx="1"/>
          </p:nvPr>
        </p:nvSpPr>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Activities related to a shadowy one world government or the Majestic 12 organization.</a:t>
            </a:r>
          </a:p>
          <a:p>
            <a:pPr algn="just"/>
            <a:r>
              <a:rPr lang="en-US" sz="2400" b="0" i="0" dirty="0">
                <a:effectLst/>
                <a:latin typeface="Times New Roman" panose="02020603050405020304" pitchFamily="18" charset="0"/>
                <a:cs typeface="Times New Roman" panose="02020603050405020304" pitchFamily="18" charset="0"/>
              </a:rPr>
              <a:t>The development of exotic </a:t>
            </a:r>
            <a:r>
              <a:rPr lang="en-US" sz="2400" dirty="0">
                <a:latin typeface="Times New Roman" panose="02020603050405020304" pitchFamily="18" charset="0"/>
                <a:cs typeface="Times New Roman" panose="02020603050405020304" pitchFamily="18" charset="0"/>
              </a:rPr>
              <a:t>energy weapons</a:t>
            </a:r>
            <a:r>
              <a:rPr lang="en-US" sz="2400" b="0" i="0" dirty="0">
                <a:effectLst/>
                <a:latin typeface="Times New Roman" panose="02020603050405020304" pitchFamily="18" charset="0"/>
                <a:cs typeface="Times New Roman" panose="02020603050405020304" pitchFamily="18" charset="0"/>
              </a:rPr>
              <a:t> for the </a:t>
            </a:r>
            <a:r>
              <a:rPr lang="en-US" sz="2400" dirty="0">
                <a:latin typeface="Times New Roman" panose="02020603050405020304" pitchFamily="18" charset="0"/>
                <a:cs typeface="Times New Roman" panose="02020603050405020304" pitchFamily="18" charset="0"/>
              </a:rPr>
              <a:t>Strategic Defense Initiative</a:t>
            </a:r>
            <a:r>
              <a:rPr lang="en-US" sz="2400" b="0" i="0" dirty="0">
                <a:effectLst/>
                <a:latin typeface="Times New Roman" panose="02020603050405020304" pitchFamily="18" charset="0"/>
                <a:cs typeface="Times New Roman" panose="02020603050405020304" pitchFamily="18" charset="0"/>
              </a:rPr>
              <a:t> (SDI) or other weapons programs.</a:t>
            </a:r>
          </a:p>
          <a:p>
            <a:pPr algn="just"/>
            <a:r>
              <a:rPr lang="en-US" sz="2400" b="0" i="0" dirty="0">
                <a:effectLst/>
                <a:latin typeface="Times New Roman" panose="02020603050405020304" pitchFamily="18" charset="0"/>
                <a:cs typeface="Times New Roman" panose="02020603050405020304" pitchFamily="18" charset="0"/>
              </a:rPr>
              <a:t>The development of weather control.</a:t>
            </a:r>
          </a:p>
          <a:p>
            <a:pPr algn="just"/>
            <a:r>
              <a:rPr lang="en-US" sz="2400" b="0" i="0" dirty="0">
                <a:effectLst/>
                <a:latin typeface="Times New Roman" panose="02020603050405020304" pitchFamily="18" charset="0"/>
                <a:cs typeface="Times New Roman" panose="02020603050405020304" pitchFamily="18" charset="0"/>
              </a:rPr>
              <a:t>The development of time travel and teleportation technology.</a:t>
            </a:r>
          </a:p>
          <a:p>
            <a:pPr algn="just"/>
            <a:r>
              <a:rPr lang="en-US" sz="2400" b="0" i="0" dirty="0">
                <a:effectLst/>
                <a:latin typeface="Times New Roman" panose="02020603050405020304" pitchFamily="18" charset="0"/>
                <a:cs typeface="Times New Roman" panose="02020603050405020304" pitchFamily="18" charset="0"/>
              </a:rPr>
              <a:t>The development of exotic propulsion systems related to the </a:t>
            </a:r>
            <a:r>
              <a:rPr lang="en-US" sz="2400" dirty="0">
                <a:latin typeface="Times New Roman" panose="02020603050405020304" pitchFamily="18" charset="0"/>
                <a:cs typeface="Times New Roman" panose="02020603050405020304" pitchFamily="18" charset="0"/>
              </a:rPr>
              <a:t>Aurora Program.</a:t>
            </a:r>
            <a:endParaRPr lang="en-US" sz="2400" b="0" i="0" dirty="0">
              <a:effectLst/>
              <a:latin typeface="Times New Roman" panose="02020603050405020304" pitchFamily="18" charset="0"/>
              <a:cs typeface="Times New Roman" panose="02020603050405020304" pitchFamily="18" charset="0"/>
            </a:endParaRPr>
          </a:p>
          <a:p>
            <a:pPr marL="0" indent="0" algn="just">
              <a:buNone/>
            </a:pPr>
            <a:endParaRPr lang="en-US" sz="2400" b="0" i="0" dirty="0">
              <a:effectLst/>
              <a:latin typeface="Times New Roman" panose="02020603050405020304" pitchFamily="18" charset="0"/>
              <a:cs typeface="Times New Roman" panose="02020603050405020304" pitchFamily="18" charset="0"/>
            </a:endParaRPr>
          </a:p>
          <a:p>
            <a:pPr algn="just"/>
            <a:endParaRPr lang="en-US" sz="2400" b="0" i="0" dirty="0">
              <a:effectLst/>
              <a:latin typeface="Times New Roman" panose="02020603050405020304" pitchFamily="18" charset="0"/>
              <a:cs typeface="Times New Roman" panose="02020603050405020304" pitchFamily="18" charset="0"/>
            </a:endParaRPr>
          </a:p>
          <a:p>
            <a:pPr algn="just"/>
            <a:endParaRPr lang="bg-BG" sz="1800" dirty="0">
              <a:latin typeface="Times New Roman" panose="02020603050405020304" pitchFamily="18" charset="0"/>
              <a:cs typeface="Times New Roman" panose="02020603050405020304" pitchFamily="18" charset="0"/>
            </a:endParaRPr>
          </a:p>
        </p:txBody>
      </p:sp>
      <p:pic>
        <p:nvPicPr>
          <p:cNvPr id="4100" name="Picture 4" descr="Aliens From 'Area 51' Join Human Society In Hilarious Memes Imagined By  Alien Hunters! - Culture">
            <a:extLst>
              <a:ext uri="{FF2B5EF4-FFF2-40B4-BE49-F238E27FC236}">
                <a16:creationId xmlns:a16="http://schemas.microsoft.com/office/drawing/2014/main" id="{0BD9A18B-F48B-4842-AB3E-D93B3707F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701" y="4824410"/>
            <a:ext cx="3204099" cy="193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2459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90E79C0-D6E5-4983-956E-A2F3C0A49A8F}"/>
              </a:ext>
            </a:extLst>
          </p:cNvPr>
          <p:cNvSpPr>
            <a:spLocks noGrp="1"/>
          </p:cNvSpPr>
          <p:nvPr>
            <p:ph type="title"/>
          </p:nvPr>
        </p:nvSpPr>
        <p:spPr/>
        <p:txBody>
          <a:bodyPr>
            <a:normAutofit/>
          </a:bodyPr>
          <a:lstStyle/>
          <a:p>
            <a:pPr algn="ctr"/>
            <a:r>
              <a:rPr lang="en-US" sz="4000" dirty="0">
                <a:solidFill>
                  <a:srgbClr val="00F66F"/>
                </a:solidFill>
                <a:latin typeface="Times New Roman" panose="02020603050405020304" pitchFamily="18" charset="0"/>
                <a:cs typeface="Times New Roman" panose="02020603050405020304" pitchFamily="18" charset="0"/>
              </a:rPr>
              <a:t>Interesting facts</a:t>
            </a:r>
            <a:endParaRPr lang="bg-BG" sz="4000" dirty="0">
              <a:solidFill>
                <a:srgbClr val="00F66F"/>
              </a:solidFill>
              <a:latin typeface="Times New Roman" panose="02020603050405020304" pitchFamily="18" charset="0"/>
              <a:cs typeface="Times New Roman" panose="02020603050405020304" pitchFamily="18" charset="0"/>
            </a:endParaRPr>
          </a:p>
        </p:txBody>
      </p:sp>
      <p:sp>
        <p:nvSpPr>
          <p:cNvPr id="3" name="Контейнер за съдържание 2">
            <a:extLst>
              <a:ext uri="{FF2B5EF4-FFF2-40B4-BE49-F238E27FC236}">
                <a16:creationId xmlns:a16="http://schemas.microsoft.com/office/drawing/2014/main" id="{C728EE49-724C-4D2F-9CAB-B187C74B38E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It all started as a joke in July 2019 when more than 2,000,000 people responded to a proposal to storm Area 51 which appeared in an anonymous Facebook post. The event, scheduled for 20 September 2019, was billed as "Storm Area 51, They Can't Stop All of Us", an attempt to "see them aliens". Air Force spokeswoman Laura McAndrews said the government "would discourage anyone from trying to come into the area where we train American armed forces".</a:t>
            </a:r>
            <a:endParaRPr lang="bg-BG" sz="2400" dirty="0">
              <a:latin typeface="Times New Roman" panose="02020603050405020304" pitchFamily="18" charset="0"/>
              <a:cs typeface="Times New Roman" panose="02020603050405020304" pitchFamily="18" charset="0"/>
            </a:endParaRPr>
          </a:p>
        </p:txBody>
      </p:sp>
      <p:pic>
        <p:nvPicPr>
          <p:cNvPr id="6146" name="Picture 2" descr="About 75 people actually approached the gates Friday morning.">
            <a:extLst>
              <a:ext uri="{FF2B5EF4-FFF2-40B4-BE49-F238E27FC236}">
                <a16:creationId xmlns:a16="http://schemas.microsoft.com/office/drawing/2014/main" id="{423EAF83-2A6A-44E1-BBB8-A71610E19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833" y="3939307"/>
            <a:ext cx="4011967" cy="268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Контейнер за съдържание 2">
            <a:extLst>
              <a:ext uri="{FF2B5EF4-FFF2-40B4-BE49-F238E27FC236}">
                <a16:creationId xmlns:a16="http://schemas.microsoft.com/office/drawing/2014/main" id="{CD07932C-F4D9-48D5-B0AF-027F418690E5}"/>
              </a:ext>
            </a:extLst>
          </p:cNvPr>
          <p:cNvSpPr>
            <a:spLocks noGrp="1"/>
          </p:cNvSpPr>
          <p:nvPr>
            <p:ph idx="1"/>
          </p:nvPr>
        </p:nvSpPr>
        <p:spPr>
          <a:xfrm>
            <a:off x="838200" y="1499129"/>
            <a:ext cx="10515600" cy="3859742"/>
          </a:xfrm>
        </p:spPr>
        <p:txBody>
          <a:bodyPr>
            <a:normAutofit/>
          </a:bodyPr>
          <a:lstStyle/>
          <a:p>
            <a:pPr algn="just"/>
            <a:r>
              <a:rPr lang="en-US" sz="2400" dirty="0">
                <a:latin typeface="Times New Roman" panose="02020603050405020304" pitchFamily="18" charset="0"/>
                <a:cs typeface="Times New Roman" panose="02020603050405020304" pitchFamily="18" charset="0"/>
              </a:rPr>
              <a:t>Two music festivals in rural Nevada, "</a:t>
            </a:r>
            <a:r>
              <a:rPr lang="en-US" sz="2400" dirty="0" err="1">
                <a:latin typeface="Times New Roman" panose="02020603050405020304" pitchFamily="18" charset="0"/>
                <a:cs typeface="Times New Roman" panose="02020603050405020304" pitchFamily="18" charset="0"/>
              </a:rPr>
              <a:t>AlienStock</a:t>
            </a:r>
            <a:r>
              <a:rPr lang="en-US" sz="2400" dirty="0">
                <a:latin typeface="Times New Roman" panose="02020603050405020304" pitchFamily="18" charset="0"/>
                <a:cs typeface="Times New Roman" panose="02020603050405020304" pitchFamily="18" charset="0"/>
              </a:rPr>
              <a:t>" and "Storm Area 51 Basecamp", were subsequently organized to capitalize on the popularity of the original Facebook event. Between 1,500 and 3,000 people showed up at the festivals, while over 150 people made the journey over several miles of rough roads to get near the gates to Area 51. Five people were reportedly arrested at the event.</a:t>
            </a:r>
            <a:endParaRPr lang="bg-BG" sz="2400" dirty="0">
              <a:latin typeface="Times New Roman" panose="02020603050405020304" pitchFamily="18" charset="0"/>
              <a:cs typeface="Times New Roman" panose="02020603050405020304" pitchFamily="18" charset="0"/>
            </a:endParaRPr>
          </a:p>
        </p:txBody>
      </p:sp>
      <p:pic>
        <p:nvPicPr>
          <p:cNvPr id="7170" name="Picture 2" descr="Storm Area 51, Alienstock, and Basecamp: this weekend's Area 51 events,  explained - Vox">
            <a:extLst>
              <a:ext uri="{FF2B5EF4-FFF2-40B4-BE49-F238E27FC236}">
                <a16:creationId xmlns:a16="http://schemas.microsoft.com/office/drawing/2014/main" id="{3DDD08C8-AB60-409B-830D-9A492A93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113" y="3622090"/>
            <a:ext cx="4467687" cy="297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2193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ShapesVTI">
  <a:themeElements>
    <a:clrScheme name="О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204</TotalTime>
  <Words>755</Words>
  <Application>Microsoft Office PowerPoint</Application>
  <PresentationFormat>Широк екран</PresentationFormat>
  <Paragraphs>29</Paragraphs>
  <Slides>10</Slides>
  <Notes>0</Notes>
  <HiddenSlides>0</HiddenSlides>
  <MMClips>1</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10</vt:i4>
      </vt:variant>
    </vt:vector>
  </HeadingPairs>
  <TitlesOfParts>
    <vt:vector size="16" baseType="lpstr">
      <vt:lpstr>Arial</vt:lpstr>
      <vt:lpstr>Avenir Next LT Pro</vt:lpstr>
      <vt:lpstr>Calibri</vt:lpstr>
      <vt:lpstr>Times New Roman</vt:lpstr>
      <vt:lpstr>Tw Cen MT</vt:lpstr>
      <vt:lpstr>ShapesVTI</vt:lpstr>
      <vt:lpstr>Area 51</vt:lpstr>
      <vt:lpstr>What is Area 51?</vt:lpstr>
      <vt:lpstr>Legal status</vt:lpstr>
      <vt:lpstr>Activities in Area 51</vt:lpstr>
      <vt:lpstr>Employees</vt:lpstr>
      <vt:lpstr>Security</vt:lpstr>
      <vt:lpstr>UFO and other conspiracy theories</vt:lpstr>
      <vt:lpstr>Interesting facts</vt:lpstr>
      <vt:lpstr>Презентация на PowerPoint</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Area 51</dc:title>
  <dc:creator>Тони Тодоров</dc:creator>
  <cp:lastModifiedBy>Тони Тодоров</cp:lastModifiedBy>
  <cp:revision>16</cp:revision>
  <dcterms:created xsi:type="dcterms:W3CDTF">2021-03-06T13:14:56Z</dcterms:created>
  <dcterms:modified xsi:type="dcterms:W3CDTF">2021-03-07T13:09:08Z</dcterms:modified>
</cp:coreProperties>
</file>